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320" r:id="rId2"/>
    <p:sldId id="263" r:id="rId3"/>
    <p:sldId id="284" r:id="rId4"/>
    <p:sldId id="296" r:id="rId5"/>
    <p:sldId id="306" r:id="rId6"/>
    <p:sldId id="316" r:id="rId7"/>
    <p:sldId id="297" r:id="rId8"/>
    <p:sldId id="294" r:id="rId9"/>
    <p:sldId id="298" r:id="rId10"/>
    <p:sldId id="310" r:id="rId11"/>
    <p:sldId id="299" r:id="rId12"/>
    <p:sldId id="307" r:id="rId13"/>
    <p:sldId id="311" r:id="rId14"/>
    <p:sldId id="312" r:id="rId15"/>
    <p:sldId id="313" r:id="rId16"/>
    <p:sldId id="314" r:id="rId17"/>
    <p:sldId id="317" r:id="rId18"/>
    <p:sldId id="319" r:id="rId19"/>
    <p:sldId id="300" r:id="rId20"/>
    <p:sldId id="315" r:id="rId21"/>
    <p:sldId id="303" r:id="rId22"/>
    <p:sldId id="287" r:id="rId23"/>
    <p:sldId id="321" r:id="rId24"/>
    <p:sldId id="280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20" autoAdjust="0"/>
  </p:normalViewPr>
  <p:slideViewPr>
    <p:cSldViewPr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24334-39D1-4FED-9ECC-61BF1F2EAD02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5B7E5-BAF7-4218-B0B0-25FC8991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0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02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32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1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2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3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98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0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4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4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7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7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5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4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5257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This is a hidden slide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257300" y="2743200"/>
            <a:ext cx="71628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Dear honorable teacher please follow the instructions that has given in the slide </a:t>
            </a:r>
            <a:r>
              <a:rPr lang="en-US" sz="2400" dirty="0" smtClean="0"/>
              <a:t>notes </a:t>
            </a:r>
            <a:r>
              <a:rPr lang="en-US" sz="2400" dirty="0"/>
              <a:t>(under the every slide</a:t>
            </a:r>
            <a:r>
              <a:rPr lang="en-US" sz="2400"/>
              <a:t>). </a:t>
            </a:r>
            <a:r>
              <a:rPr lang="en-US" sz="2400" smtClean="0"/>
              <a:t> </a:t>
            </a:r>
            <a:r>
              <a:rPr lang="en-US" sz="2400" dirty="0" smtClean="0"/>
              <a:t>It would be helpful to take a successful class. Thanks a lot. I wish you good luck.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12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6096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 of  Simple or Noun Infinitive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9050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When an infinitive does the function of a Noun, it is called  Simple or Noun Infinitive.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505200"/>
            <a:ext cx="518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As: 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To take exercise is good for health.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Birds love to sing. 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To respect our parents is our duty.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429000"/>
            <a:ext cx="2724778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66294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Simple or Noun Infinitive is used as :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Subject of a verb :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To err is human. To walk is good for health.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 startAt="2"/>
            </a:pP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Object of a verb :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He likes to swim. I taught him to read.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191000"/>
            <a:ext cx="487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Object of a Preposition :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 He is about to die. 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 He is about to go.</a:t>
            </a:r>
          </a:p>
          <a:p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mt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4419600"/>
            <a:ext cx="2611582" cy="18768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66294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Simple or Noun Infinitive is used as :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d)  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Complement to verb : 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He seems to be an honest man.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He appears to be a rich man.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617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 Objective  Complement : 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We take him to be a fool.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She  seems to be tired.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4196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 too/enough.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He is too weak to walk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I have enough strength to face the reality.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su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667000"/>
            <a:ext cx="1914525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4676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 of  Gerundial or Qualifying Infinitive.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9050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When an infinitive qualify or Modify another parts of  Speech  or sentences,  it is called  Gerundial or qualifying Infinitive.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505200"/>
            <a:ext cx="518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As: </a:t>
            </a:r>
          </a:p>
          <a:p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walked fast to avail the train. 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To speak the truth, he is an honest man.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runi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3505200"/>
            <a:ext cx="1885950" cy="2466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543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Gerundial or qualifying Infinitive is used to :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Modify an adjective :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The old man is too weak to walk.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I am glad to receive your letter.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He is ready to go.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810000"/>
            <a:ext cx="5486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 Modify a verb :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 The children went to play.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 We eat to live.</a:t>
            </a:r>
          </a:p>
          <a:p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e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191000"/>
            <a:ext cx="2971800" cy="1697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543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Gerundial or qualifying Infinitive is used to :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  Modify a noun :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It is a chair to sit on.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This is  a house to let.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886200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 Modify an adverb :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 We went to the field, to see  to 	see the game.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  I walked fast to avail the train.</a:t>
            </a:r>
          </a:p>
          <a:p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447800"/>
            <a:ext cx="2619375" cy="20158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543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Gerundial or qualifying Infinitive is used to :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e)    Qualify a sentence :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To speak the truth, he is an 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honest man.</a:t>
            </a:r>
          </a:p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To be brief, I am ruined.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3657600"/>
            <a:ext cx="5181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Omissions of Infinitive 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jud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676400"/>
            <a:ext cx="2362200" cy="1676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4343400"/>
            <a:ext cx="7239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After certain verbs the infinitive is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ommitted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48768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They  are let, make, need, hear, watch, see, dare,  watch, feel, had better, had rather, would rather, sooner than, rather than.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09600"/>
            <a:ext cx="4114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Perfect Infinitive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Perfect infinitive is formed by using  ‘to have’ before a principal verb :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819400"/>
            <a:ext cx="647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wished to have gone there.</a:t>
            </a:r>
          </a:p>
          <a:p>
            <a:pPr marL="400050" indent="-400050">
              <a:buAutoNum type="roman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He seems to have seen better days.</a:t>
            </a:r>
          </a:p>
          <a:p>
            <a:pPr marL="400050" indent="-400050">
              <a:buAutoNum type="roman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They are reported to have done this.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4102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Note : Perfect infinitive is used after past tense of verbs wish, desire, hope intend , command etc.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09600"/>
            <a:ext cx="4114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Split  Infinitive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Split Infinitive : Some times adverb or adverb phrase is used in between infinitive and the verb in the sentence, in that case it is a split infinitive.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124200"/>
            <a:ext cx="647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 I request you to kindly help me.</a:t>
            </a:r>
          </a:p>
          <a:p>
            <a:pPr marL="400050" indent="-40005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ii)  I request you to quickly do this.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572000"/>
            <a:ext cx="48768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 correct forms should be :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105400"/>
            <a:ext cx="579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request you to help me kindly.</a:t>
            </a:r>
          </a:p>
          <a:p>
            <a:pPr marL="400050" indent="-400050">
              <a:buAutoNum type="romanL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request you to do this quickly.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914400"/>
            <a:ext cx="56388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Individual Work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609600" y="2057400"/>
            <a:ext cx="8153400" cy="40386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Open your English Grammar book  page no. 18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 the passage carefully  : </a:t>
            </a:r>
          </a:p>
          <a:p>
            <a:pPr algn="ctr"/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Ask and answer with your partner :</a:t>
            </a:r>
          </a:p>
          <a:p>
            <a:pPr algn="ctr"/>
            <a:endParaRPr lang="en-US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Which sentence in the passage is without  any infinitive ?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How many infinitives are there in sentence number three ?             	Which ‘to’ is not infinitive here ?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Which of the verbs in the passage have bare Infinitive ?</a:t>
            </a:r>
            <a:endParaRPr lang="en-US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762000"/>
            <a:ext cx="6705600" cy="9144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WELCOME</a:t>
            </a:r>
            <a:endParaRPr lang="en-US" sz="66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5715000"/>
            <a:ext cx="5715000" cy="762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HOW  ARE  YOU ?</a:t>
            </a:r>
            <a:endParaRPr lang="en-US" sz="36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pic>
        <p:nvPicPr>
          <p:cNvPr id="7" name="Picture 6" descr="rose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752600"/>
            <a:ext cx="3773112" cy="36696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1208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371600"/>
            <a:ext cx="411480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Pair Works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590800"/>
            <a:ext cx="6781800" cy="26776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Open your English Grammar book page no. 18.  Now  read the passage again and pick out different kinds of infinitives.</a:t>
            </a:r>
          </a:p>
          <a:p>
            <a:pPr algn="ctr"/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57200"/>
            <a:ext cx="4267200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Group Works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Fill in the gaps using infinitives where necessary :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845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The Headmaster advised me ……….. study regularly.</a:t>
            </a:r>
          </a:p>
          <a:p>
            <a:pPr marL="571500" indent="-5715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This is an easy chair ………..  sit on.</a:t>
            </a:r>
          </a:p>
          <a:p>
            <a:pPr marL="571500" indent="-5715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Munira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eager ………….. study engineering.</a:t>
            </a:r>
          </a:p>
          <a:p>
            <a:pPr marL="571500" indent="-5715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d. He need not ………….. do whatever he likes.</a:t>
            </a:r>
          </a:p>
          <a:p>
            <a:pPr marL="571500" indent="-5715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e. This is a house ……….  let.</a:t>
            </a:r>
          </a:p>
          <a:p>
            <a:pPr marL="571500" indent="-5715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f. You had better ……………. go than stay here.</a:t>
            </a:r>
          </a:p>
          <a:p>
            <a:pPr marL="571500" indent="-5715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g. He seems ………….. be better today.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562600"/>
            <a:ext cx="8382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Answer : a)  to   b)  to   c)  to   d)  x   e)  to    f)  x   g)  to.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181600" y="304800"/>
            <a:ext cx="3429000" cy="2057400"/>
          </a:xfrm>
          <a:prstGeom prst="cloudCallout">
            <a:avLst>
              <a:gd name="adj1" fmla="val -77038"/>
              <a:gd name="adj2" fmla="val 77543"/>
            </a:avLst>
          </a:prstGeom>
          <a:noFill/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HOME WORK</a:t>
            </a:r>
            <a:endParaRPr lang="en-US" sz="40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  <p:pic>
        <p:nvPicPr>
          <p:cNvPr id="3" name="Picture 2" descr="H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24000"/>
            <a:ext cx="4136571" cy="28599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914400" y="4876800"/>
            <a:ext cx="7696200" cy="1295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five sentences using infinitive ‘to’ and five sentences using preposition ‘to’.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0"/>
            <a:ext cx="6248400" cy="1600200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cs typeface="MonooMJ" pitchFamily="2" charset="0"/>
              </a:rPr>
              <a:t>Acknowledgement</a:t>
            </a:r>
            <a:endParaRPr lang="en-US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 pitchFamily="18" charset="0"/>
              <a:cs typeface="Mono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028735"/>
            <a:ext cx="7924800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We would like to express our cordial gratitude to the  Ministry of Education, Directorate of Secondary &amp; Higher Education, NCTB, a2i</a:t>
            </a:r>
            <a:endParaRPr lang="en-US" sz="2400" b="1" dirty="0">
              <a:solidFill>
                <a:srgbClr val="003399"/>
              </a:solidFill>
              <a:latin typeface="Book Antiqua" pitchFamily="18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95700" y="3387520"/>
            <a:ext cx="1905000" cy="75256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  <a:cs typeface="Nikosh" pitchFamily="2" charset="0"/>
              </a:rPr>
              <a:t>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4298541"/>
            <a:ext cx="7772400" cy="212955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the panel of honorable editors ( Md. Jahangir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Hasan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Rangpur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err="1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Ranjit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Poddar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Dhaka, and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Urmila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Ahmed,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Dhaka, to enrich the contents.</a:t>
            </a:r>
          </a:p>
        </p:txBody>
      </p:sp>
    </p:spTree>
    <p:extLst>
      <p:ext uri="{BB962C8B-B14F-4D97-AF65-F5344CB8AC3E}">
        <p14:creationId xmlns:p14="http://schemas.microsoft.com/office/powerpoint/2010/main" val="217389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609600"/>
            <a:ext cx="3733800" cy="4038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838200" y="4724400"/>
            <a:ext cx="7162800" cy="15240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THE END.</a:t>
            </a:r>
            <a:endParaRPr lang="en-US" sz="72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581806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14600" y="533400"/>
            <a:ext cx="4038600" cy="83820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  </a:t>
            </a:r>
            <a:r>
              <a:rPr lang="en-US" sz="44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IDENTITY</a:t>
            </a:r>
            <a:endParaRPr lang="en-US" sz="44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0" y="1676400"/>
            <a:ext cx="5334000" cy="19812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SK.MD. HARUNAR RASHID.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Senior Teacher</a:t>
            </a:r>
          </a:p>
          <a:p>
            <a:pPr algn="ctr"/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Sonatola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Model High School</a:t>
            </a:r>
          </a:p>
          <a:p>
            <a:pPr algn="ctr"/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Sonatola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Bogra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4038600"/>
            <a:ext cx="5334000" cy="2209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ENGLISH GRAMMAR.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 : Nine &amp; Ten</a:t>
            </a:r>
          </a:p>
          <a:p>
            <a:pPr algn="ctr"/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Unit : Three, Infinitives.</a:t>
            </a:r>
          </a:p>
        </p:txBody>
      </p:sp>
      <p:pic>
        <p:nvPicPr>
          <p:cNvPr id="7" name="Picture 6" descr="Mysel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133600"/>
            <a:ext cx="734291" cy="123331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Picture 7" descr="si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4572000"/>
            <a:ext cx="777240" cy="12039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752600" y="4038600"/>
            <a:ext cx="57912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: To is a preposition.</a:t>
            </a:r>
            <a:endParaRPr lang="en-US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200400"/>
            <a:ext cx="85344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: Do you know,  ‘To’ What kind of parts of speech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2819400" y="762000"/>
            <a:ext cx="3505200" cy="2362200"/>
          </a:xfrm>
          <a:prstGeom prst="flowChartDecision">
            <a:avLst/>
          </a:prstGeom>
          <a:solidFill>
            <a:schemeClr val="accent3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endParaRPr lang="en-US" sz="1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3124200" y="4876800"/>
            <a:ext cx="2971800" cy="99060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 : OK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8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620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Read  these sentences 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8288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I want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go.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They like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swim.</a:t>
            </a:r>
          </a:p>
          <a:p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err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is human.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0386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above sentences what are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go, to swim and To err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su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600200"/>
            <a:ext cx="2514600" cy="1819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1200" y="5105400"/>
            <a:ext cx="5181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are INFINITIVE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85800"/>
            <a:ext cx="5486400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What is the structure of </a:t>
            </a:r>
          </a:p>
          <a:p>
            <a:pPr algn="ctr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Infinitive and  Preposition ?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057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Infinitive 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20574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   </a:t>
            </a:r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2057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Present form of verb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2971800"/>
            <a:ext cx="51816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As :  I want to play.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343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Preposition 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42672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   +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2672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object.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5181600"/>
            <a:ext cx="53340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As :  They are going to school.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schoo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3886200"/>
            <a:ext cx="2453998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7" grpId="0" animBg="1"/>
      <p:bldP spid="8" grpId="0"/>
      <p:bldP spid="9" grpId="0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838200"/>
            <a:ext cx="4953000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Elephant" pitchFamily="18" charset="0"/>
                <a:cs typeface="Times New Roman" pitchFamily="18" charset="0"/>
              </a:rPr>
              <a:t>Lesson Declaration </a:t>
            </a:r>
            <a:endParaRPr lang="en-US" sz="3600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905000"/>
            <a:ext cx="7086600" cy="350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 today we shall discuss about</a:t>
            </a:r>
          </a:p>
          <a:p>
            <a:pPr algn="ctr"/>
            <a:endParaRPr lang="en-US" sz="36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8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Infinitives</a:t>
            </a:r>
            <a:endParaRPr lang="en-US" sz="88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6705600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Stencil" pitchFamily="82" charset="0"/>
                <a:cs typeface="Times New Roman" pitchFamily="18" charset="0"/>
              </a:rPr>
              <a:t>Learning OUTCONES</a:t>
            </a:r>
            <a:endParaRPr lang="en-US" sz="4000" dirty="0">
              <a:solidFill>
                <a:srgbClr val="7030A0"/>
              </a:solidFill>
              <a:latin typeface="Stencil" pitchFamily="82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676400"/>
            <a:ext cx="8077200" cy="36576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After completing the lesson students will able to ..</a:t>
            </a:r>
          </a:p>
          <a:p>
            <a:pPr algn="ctr"/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learnt what Infinitive is.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learnt the uses of infinitive.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learnt  finding out infinitive from a sentence.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learnt filling the gaps using infinitives.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 infinitive is the base of a verb, often preceded by to and never change according to person, number or tense.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819400"/>
            <a:ext cx="51054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Kinds of Infinitives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3657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5600" y="4191000"/>
            <a:ext cx="2971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Infinitive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5410200"/>
            <a:ext cx="2971800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Simple or Noun Infinitive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19600" y="5410200"/>
            <a:ext cx="3962400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Gerundial or Qualifying Infinitive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16200000" flipH="1">
            <a:off x="4114801" y="4953000"/>
            <a:ext cx="304802" cy="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828800" y="5105400"/>
            <a:ext cx="5334000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6934994" y="5180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1829197" y="5257403"/>
            <a:ext cx="1516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295400" y="35052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are two kinds of Infinitives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  <p:bldP spid="19" grpId="0" animBg="1"/>
      <p:bldP spid="8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1917</TotalTime>
  <Words>990</Words>
  <Application>Microsoft Office PowerPoint</Application>
  <PresentationFormat>On-screen Show (4:3)</PresentationFormat>
  <Paragraphs>154</Paragraphs>
  <Slides>24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Book Antiqua</vt:lpstr>
      <vt:lpstr>Calibri</vt:lpstr>
      <vt:lpstr>Elephant</vt:lpstr>
      <vt:lpstr>MonooMJ</vt:lpstr>
      <vt:lpstr>Nikosh</vt:lpstr>
      <vt:lpstr>Stencil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MR.HARUN</cp:lastModifiedBy>
  <cp:revision>241</cp:revision>
  <cp:lastPrinted>2013-04-24T06:22:17Z</cp:lastPrinted>
  <dcterms:created xsi:type="dcterms:W3CDTF">2013-04-21T06:16:47Z</dcterms:created>
  <dcterms:modified xsi:type="dcterms:W3CDTF">2015-06-25T07:14:48Z</dcterms:modified>
</cp:coreProperties>
</file>